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97" r:id="rId2"/>
    <p:sldId id="289" r:id="rId3"/>
    <p:sldId id="258" r:id="rId4"/>
    <p:sldId id="298" r:id="rId5"/>
    <p:sldId id="302" r:id="rId6"/>
    <p:sldId id="296" r:id="rId7"/>
    <p:sldId id="291" r:id="rId8"/>
    <p:sldId id="294" r:id="rId9"/>
    <p:sldId id="292" r:id="rId10"/>
    <p:sldId id="301" r:id="rId11"/>
    <p:sldId id="28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FBB16D09-154B-4F43-9FDE-3E04AE8D56C8}">
          <p14:sldIdLst>
            <p14:sldId id="297"/>
            <p14:sldId id="289"/>
            <p14:sldId id="258"/>
            <p14:sldId id="298"/>
          </p14:sldIdLst>
        </p14:section>
        <p14:section name="Content" id="{2C67B003-B916-43D3-BE5B-B3D36B8F4E1C}">
          <p14:sldIdLst>
            <p14:sldId id="302"/>
            <p14:sldId id="296"/>
            <p14:sldId id="291"/>
            <p14:sldId id="294"/>
          </p14:sldIdLst>
        </p14:section>
        <p14:section name="Wrap-Up" id="{250B09FA-E151-4F0D-B4D4-21A2DA6D2F7E}">
          <p14:sldIdLst>
            <p14:sldId id="292"/>
            <p14:sldId id="301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135" autoAdjust="0"/>
  </p:normalViewPr>
  <p:slideViewPr>
    <p:cSldViewPr snapToGrid="0">
      <p:cViewPr varScale="1">
        <p:scale>
          <a:sx n="99" d="100"/>
          <a:sy n="99" d="100"/>
        </p:scale>
        <p:origin x="9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B8214-0E7E-4EFC-9E1C-25F6159D4170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2F830-31CF-4898-9DC8-86941997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3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students 1-2 minutes for each question. Its important to provide them  with the opportunity to answer the questions based on the reading, labs, and assigned homework.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02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1. </a:t>
            </a:r>
            <a:r>
              <a:rPr lang="en-US" dirty="0" smtClean="0"/>
              <a:t>2.5 hours / 30*24 hours = 0.0035 This is the risk rate each month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2. </a:t>
            </a:r>
            <a:r>
              <a:rPr lang="en-US" dirty="0" smtClean="0"/>
              <a:t>2.5 * $15,000 = $37,500 /month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3. </a:t>
            </a:r>
            <a:r>
              <a:rPr lang="en-US" dirty="0" smtClean="0"/>
              <a:t>0.0035 * ($37,500 - $0) = $131.50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It makes sense to get a secondary internet connection if you can find one for less than $131.50/month.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19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ALWAYS CONSULT THE SYLLABUS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53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5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7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0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0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7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0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57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8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0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7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6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228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64B7A8-7B93-4A00-8368-BA592CA60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IST346: </a:t>
            </a:r>
            <a:r>
              <a:rPr lang="en-US" sz="2600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Information Security &amp; Risk Management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Content Placeholder 13" descr="A close up of a sign&#10;&#10;Description generated with high confidence">
            <a:extLst>
              <a:ext uri="{FF2B5EF4-FFF2-40B4-BE49-F238E27FC236}">
                <a16:creationId xmlns:a16="http://schemas.microsoft.com/office/drawing/2014/main" id="{C8E1D59E-ED2A-4AB1-A11F-1A843C6D12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936" y="1493557"/>
            <a:ext cx="6649549" cy="4531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790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72E24B-250D-407C-98D9-47C79A7DB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Exit Ticket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850F7-2047-4E01-BD80-512565CB5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rgbClr val="1B1B1B"/>
                </a:solidFill>
                <a:latin typeface="+mn-lt"/>
                <a:ea typeface="+mn-ea"/>
                <a:cs typeface="+mn-cs"/>
              </a:rPr>
              <a:t>Share one thing you learned today that you didn’t know before class!</a:t>
            </a:r>
          </a:p>
        </p:txBody>
      </p:sp>
      <p:pic>
        <p:nvPicPr>
          <p:cNvPr id="7" name="Graphic 6" descr="Thought bubble">
            <a:extLst>
              <a:ext uri="{FF2B5EF4-FFF2-40B4-BE49-F238E27FC236}">
                <a16:creationId xmlns:a16="http://schemas.microsoft.com/office/drawing/2014/main" id="{D4765563-368F-4728-A7C9-87996B31B1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008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6">
            <a:extLst>
              <a:ext uri="{FF2B5EF4-FFF2-40B4-BE49-F238E27FC236}">
                <a16:creationId xmlns:a16="http://schemas.microsoft.com/office/drawing/2014/main" id="{ACAAF5D7-299C-47E0-BF58-5B55CABE4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7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609B61-82D2-41BE-878C-5AA5CB99D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3E040-28CB-4E2D-87FE-76D4CD5AA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400" kern="1200" dirty="0">
              <a:solidFill>
                <a:srgbClr val="1B1B1B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7482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CC18DA7E-9FB8-4C9B-A87D-898E8D689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32619" y="365125"/>
            <a:ext cx="1119981" cy="11199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181E45-C23A-4FDF-9335-310AC4537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61BE5-48BE-423F-986A-2C585BFE6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Discussion</a:t>
            </a:r>
          </a:p>
          <a:p>
            <a:r>
              <a:rPr lang="en-US" dirty="0"/>
              <a:t>Content</a:t>
            </a:r>
          </a:p>
          <a:p>
            <a:pPr lvl="1"/>
            <a:r>
              <a:rPr lang="en-US" dirty="0" smtClean="0"/>
              <a:t>Information Security</a:t>
            </a:r>
          </a:p>
          <a:p>
            <a:pPr lvl="1"/>
            <a:r>
              <a:rPr lang="en-US" dirty="0" smtClean="0"/>
              <a:t>Risk </a:t>
            </a:r>
            <a:r>
              <a:rPr lang="en-US" dirty="0" err="1" smtClean="0"/>
              <a:t>Managment</a:t>
            </a:r>
            <a:endParaRPr lang="en-US" dirty="0"/>
          </a:p>
          <a:p>
            <a:r>
              <a:rPr lang="en-US" dirty="0"/>
              <a:t>Wrap-Up</a:t>
            </a:r>
          </a:p>
        </p:txBody>
      </p:sp>
    </p:spTree>
    <p:extLst>
      <p:ext uri="{BB962C8B-B14F-4D97-AF65-F5344CB8AC3E}">
        <p14:creationId xmlns:p14="http://schemas.microsoft.com/office/powerpoint/2010/main" val="2890802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E49FAD-5FE2-405D-B69A-08F3F9D69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8D228-254D-4BFA-ADE9-CEE3CA6F7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Information security is the relationship among which three factors? Give two examples of each!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What are the 4 goals of information security?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How is hashing differen</a:t>
            </a:r>
            <a:r>
              <a:rPr lang="en-US" dirty="0" smtClean="0"/>
              <a:t>t from encryption?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What is the difference between disaster recovery and business continuity?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Is being hacked considered a form of disaster for which a company should have a DR/BC plan? Why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285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Lab Debrief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Lab </a:t>
            </a:r>
            <a:r>
              <a:rPr lang="en-US" sz="3200" dirty="0"/>
              <a:t>J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2015" y="5349875"/>
            <a:ext cx="1727969" cy="138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02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Budgeting for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Risk Budget = Risk Rate * (Estimated cost of disaster – Estimated cost of mitigation)</a:t>
            </a:r>
          </a:p>
          <a:p>
            <a:r>
              <a:rPr lang="en-US" dirty="0" smtClean="0"/>
              <a:t>Single </a:t>
            </a:r>
            <a:r>
              <a:rPr lang="en-US" dirty="0"/>
              <a:t>Events</a:t>
            </a:r>
          </a:p>
          <a:p>
            <a:pPr lvl="1"/>
            <a:r>
              <a:rPr lang="en-US" dirty="0"/>
              <a:t>Cost should datacenter be destroyed: $60 million</a:t>
            </a:r>
          </a:p>
          <a:p>
            <a:pPr lvl="1"/>
            <a:r>
              <a:rPr lang="en-US" dirty="0"/>
              <a:t>Risk of Flood one in 1 million</a:t>
            </a:r>
          </a:p>
          <a:p>
            <a:pPr lvl="1"/>
            <a:r>
              <a:rPr lang="en-US" dirty="0"/>
              <a:t>Risk of Earthquake one in 3000</a:t>
            </a:r>
          </a:p>
          <a:p>
            <a:r>
              <a:rPr lang="en-US" dirty="0"/>
              <a:t>Flood Risk budget = (0.000001)*$60,000,000 = $60</a:t>
            </a:r>
          </a:p>
          <a:p>
            <a:r>
              <a:rPr lang="en-US" dirty="0"/>
              <a:t>Earthquake Risk budget = (0.000333 )*$60,000,000 = $20,000</a:t>
            </a:r>
          </a:p>
          <a:p>
            <a:r>
              <a:rPr lang="en-US" dirty="0"/>
              <a:t>So, you should budget and plan for an earthquake but not a flood. Why?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761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2EA12-E0C2-4DC6-B310-19B09D0A6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Budgeting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330D7-9CFB-40C8-8930-A8E019340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small on-line retailer cannot make $$$ when their internet connection is down.</a:t>
            </a:r>
          </a:p>
          <a:p>
            <a:pPr lvl="1"/>
            <a:r>
              <a:rPr lang="en-US" dirty="0"/>
              <a:t>It goes down, on average for 2.5 hours each month (every 30 days), in periodic intervals.  As per the ISP’s Terms of Service.</a:t>
            </a:r>
          </a:p>
          <a:p>
            <a:pPr lvl="1"/>
            <a:r>
              <a:rPr lang="en-US" dirty="0"/>
              <a:t>The company estimates they lose an average of $15,000 for each hour their connection is down.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What is the Rate of failure for this internet connection?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the loss of business each month?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should the monthly Risk budget be?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980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FB3C3C-EBB1-4B82-9794-E31B1025E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45809"/>
            <a:ext cx="9144000" cy="15647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Group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2879E-1AF9-4D8F-B250-23032E7D8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3947050"/>
            <a:ext cx="9144000" cy="57258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Business Continuity Plan</a:t>
            </a:r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866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15423-B8C3-4626-A265-EF0D3BBC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Details of Group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F4AB2-B5CC-4253-8856-505FB679C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Divide into groups of 3-4</a:t>
            </a:r>
            <a:endParaRPr lang="en-US" sz="3200" dirty="0"/>
          </a:p>
          <a:p>
            <a:r>
              <a:rPr lang="en-US" dirty="0" smtClean="0"/>
              <a:t>Each team should devise a business continuity plan for the following scenario:</a:t>
            </a:r>
            <a:endParaRPr lang="en-US" sz="3200" dirty="0"/>
          </a:p>
          <a:p>
            <a:r>
              <a:rPr lang="en-US" sz="3200" dirty="0" smtClean="0"/>
              <a:t>How can your company continue to sell online  in the event of an issue with their cloud provider’s data center?</a:t>
            </a:r>
          </a:p>
          <a:p>
            <a:r>
              <a:rPr lang="en-US" dirty="0" smtClean="0"/>
              <a:t>Be sure to think through all the potential ways your service can go off line and factor that into your plan!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4990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6">
            <a:extLst>
              <a:ext uri="{FF2B5EF4-FFF2-40B4-BE49-F238E27FC236}">
                <a16:creationId xmlns:a16="http://schemas.microsoft.com/office/drawing/2014/main" id="{1AC97B56-0A17-4E09-BF93-240A658CD4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7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8C2470-B33F-489C-85D3-DB9DBD5FD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Your To-Do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F36-24BA-4093-B476-DCD76C103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rgbClr val="1B1B1B"/>
                </a:solidFill>
                <a:latin typeface="+mn-lt"/>
                <a:ea typeface="+mn-ea"/>
                <a:cs typeface="+mn-cs"/>
              </a:rPr>
              <a:t>What to work on for next class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07E67E-7394-4606-A6DF-DA68FC43D951}"/>
              </a:ext>
            </a:extLst>
          </p:cNvPr>
          <p:cNvSpPr/>
          <p:nvPr/>
        </p:nvSpPr>
        <p:spPr>
          <a:xfrm>
            <a:off x="9619345" y="4521269"/>
            <a:ext cx="2115455" cy="18865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07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</TotalTime>
  <Words>452</Words>
  <Application>Microsoft Office PowerPoint</Application>
  <PresentationFormat>Widescreen</PresentationFormat>
  <Paragraphs>54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IST346: Information Security &amp; Risk Management</vt:lpstr>
      <vt:lpstr>Agenda</vt:lpstr>
      <vt:lpstr>Discussion Questions</vt:lpstr>
      <vt:lpstr>Lab Debrief</vt:lpstr>
      <vt:lpstr>Budgeting for Risk</vt:lpstr>
      <vt:lpstr>Risk Budgeting</vt:lpstr>
      <vt:lpstr>Group Activity</vt:lpstr>
      <vt:lpstr>Details of Group Activity</vt:lpstr>
      <vt:lpstr>Your To-Do List</vt:lpstr>
      <vt:lpstr>Exit Ticket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IST346 Information Technology Management &amp; Administration </dc:title>
  <dc:creator>Michael Fudge</dc:creator>
  <cp:lastModifiedBy>Michael Fudge</cp:lastModifiedBy>
  <cp:revision>28</cp:revision>
  <dcterms:created xsi:type="dcterms:W3CDTF">2018-06-15T01:33:02Z</dcterms:created>
  <dcterms:modified xsi:type="dcterms:W3CDTF">2018-10-25T20:44:22Z</dcterms:modified>
</cp:coreProperties>
</file>