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97" r:id="rId2"/>
    <p:sldId id="289" r:id="rId3"/>
    <p:sldId id="258" r:id="rId4"/>
    <p:sldId id="298" r:id="rId5"/>
    <p:sldId id="660" r:id="rId6"/>
    <p:sldId id="659" r:id="rId7"/>
    <p:sldId id="661" r:id="rId8"/>
    <p:sldId id="291" r:id="rId9"/>
    <p:sldId id="308" r:id="rId10"/>
    <p:sldId id="293" r:id="rId11"/>
    <p:sldId id="292" r:id="rId12"/>
    <p:sldId id="301" r:id="rId13"/>
    <p:sldId id="28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FBB16D09-154B-4F43-9FDE-3E04AE8D56C8}">
          <p14:sldIdLst>
            <p14:sldId id="297"/>
            <p14:sldId id="289"/>
            <p14:sldId id="258"/>
            <p14:sldId id="298"/>
          </p14:sldIdLst>
        </p14:section>
        <p14:section name="Content" id="{2C67B003-B916-43D3-BE5B-B3D36B8F4E1C}">
          <p14:sldIdLst>
            <p14:sldId id="660"/>
            <p14:sldId id="659"/>
            <p14:sldId id="661"/>
            <p14:sldId id="291"/>
            <p14:sldId id="308"/>
            <p14:sldId id="293"/>
          </p14:sldIdLst>
        </p14:section>
        <p14:section name="Wrap-Up" id="{250B09FA-E151-4F0D-B4D4-21A2DA6D2F7E}">
          <p14:sldIdLst>
            <p14:sldId id="292"/>
            <p14:sldId id="301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135" autoAdjust="0"/>
  </p:normalViewPr>
  <p:slideViewPr>
    <p:cSldViewPr snapToGrid="0">
      <p:cViewPr varScale="1">
        <p:scale>
          <a:sx n="60" d="100"/>
          <a:sy n="60" d="100"/>
        </p:scale>
        <p:origin x="78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BDF3CA-C51C-4F00-806F-71E5D08668BF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 phldr="1"/>
      <dgm:spPr/>
    </dgm:pt>
    <dgm:pt modelId="{FB2055C3-8F5A-48B7-BAA1-C7524A36D850}">
      <dgm:prSet phldrT="[Text]" custT="1"/>
      <dgm:spPr>
        <a:solidFill>
          <a:schemeClr val="accent1">
            <a:alpha val="30000"/>
          </a:schemeClr>
        </a:solidFill>
      </dgm:spPr>
      <dgm:t>
        <a:bodyPr/>
        <a:lstStyle/>
        <a:p>
          <a:r>
            <a: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Sherman Sans Book" pitchFamily="50" charset="0"/>
              <a:ea typeface="Sherman Sans Book" pitchFamily="50" charset="0"/>
            </a:rPr>
            <a:t>C</a:t>
          </a:r>
          <a:r>
            <a: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Sherman Sans Book" pitchFamily="50" charset="0"/>
              <a:ea typeface="Sherman Sans Book" pitchFamily="50" charset="0"/>
            </a:rPr>
            <a:t>onsistency</a:t>
          </a:r>
        </a:p>
      </dgm:t>
    </dgm:pt>
    <dgm:pt modelId="{C843F527-262F-496B-BAAA-3F990E69891D}" type="parTrans" cxnId="{1F36B7E1-95C3-459D-90AA-7C371A817E95}">
      <dgm:prSet/>
      <dgm:spPr/>
      <dgm:t>
        <a:bodyPr/>
        <a:lstStyle/>
        <a:p>
          <a:endParaRPr lang="en-US"/>
        </a:p>
      </dgm:t>
    </dgm:pt>
    <dgm:pt modelId="{F9128426-2D79-4E50-B2A1-DFD6D779FCB0}" type="sibTrans" cxnId="{1F36B7E1-95C3-459D-90AA-7C371A817E95}">
      <dgm:prSet/>
      <dgm:spPr/>
      <dgm:t>
        <a:bodyPr/>
        <a:lstStyle/>
        <a:p>
          <a:endParaRPr lang="en-US"/>
        </a:p>
      </dgm:t>
    </dgm:pt>
    <dgm:pt modelId="{55461122-C93F-4598-B3AF-739AFBCD9870}">
      <dgm:prSet phldrT="[Text]" custT="1"/>
      <dgm:spPr>
        <a:solidFill>
          <a:schemeClr val="accent1">
            <a:lumMod val="60000"/>
            <a:lumOff val="40000"/>
            <a:alpha val="30000"/>
          </a:schemeClr>
        </a:solidFill>
      </dgm:spPr>
      <dgm:t>
        <a:bodyPr/>
        <a:lstStyle/>
        <a:p>
          <a:r>
            <a: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Sherman Sans Book" pitchFamily="50" charset="0"/>
              <a:ea typeface="Sherman Sans Book" pitchFamily="50" charset="0"/>
            </a:rPr>
            <a:t>P</a:t>
          </a:r>
          <a:r>
            <a: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Sherman Sans Book" pitchFamily="50" charset="0"/>
              <a:ea typeface="Sherman Sans Book" pitchFamily="50" charset="0"/>
            </a:rPr>
            <a:t>artition</a:t>
          </a:r>
        </a:p>
        <a:p>
          <a:r>
            <a: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Sherman Sans Book" pitchFamily="50" charset="0"/>
              <a:ea typeface="Sherman Sans Book" pitchFamily="50" charset="0"/>
            </a:rPr>
            <a:t>tolerance</a:t>
          </a:r>
        </a:p>
      </dgm:t>
    </dgm:pt>
    <dgm:pt modelId="{EE01773E-4BE4-4595-A043-AC50B675A982}" type="parTrans" cxnId="{8FDAB5B6-0DE2-4C4C-8195-8C00E2BDB54C}">
      <dgm:prSet/>
      <dgm:spPr/>
      <dgm:t>
        <a:bodyPr/>
        <a:lstStyle/>
        <a:p>
          <a:endParaRPr lang="en-US"/>
        </a:p>
      </dgm:t>
    </dgm:pt>
    <dgm:pt modelId="{FC214EBB-B4EC-4CD7-8398-B889B8FAD7F5}" type="sibTrans" cxnId="{8FDAB5B6-0DE2-4C4C-8195-8C00E2BDB54C}">
      <dgm:prSet/>
      <dgm:spPr/>
      <dgm:t>
        <a:bodyPr/>
        <a:lstStyle/>
        <a:p>
          <a:endParaRPr lang="en-US"/>
        </a:p>
      </dgm:t>
    </dgm:pt>
    <dgm:pt modelId="{E50672E3-60C4-4AA3-9C65-7262298C568D}">
      <dgm:prSet phldrT="[Text]" custT="1"/>
      <dgm:spPr>
        <a:solidFill>
          <a:schemeClr val="accent2">
            <a:alpha val="30000"/>
          </a:schemeClr>
        </a:solidFill>
      </dgm:spPr>
      <dgm:t>
        <a:bodyPr/>
        <a:lstStyle/>
        <a:p>
          <a:r>
            <a: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Sherman Sans Book" pitchFamily="50" charset="0"/>
              <a:ea typeface="Sherman Sans Book" pitchFamily="50" charset="0"/>
            </a:rPr>
            <a:t>A</a:t>
          </a:r>
          <a:r>
            <a: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Sherman Sans Book" pitchFamily="50" charset="0"/>
              <a:ea typeface="Sherman Sans Book" pitchFamily="50" charset="0"/>
            </a:rPr>
            <a:t>vailability</a:t>
          </a:r>
        </a:p>
      </dgm:t>
    </dgm:pt>
    <dgm:pt modelId="{78E6651D-76A4-4364-BEAB-660F7C75F769}" type="parTrans" cxnId="{2EB9F187-7FA1-461C-98FE-B42D0FCF11F0}">
      <dgm:prSet/>
      <dgm:spPr/>
      <dgm:t>
        <a:bodyPr/>
        <a:lstStyle/>
        <a:p>
          <a:endParaRPr lang="en-US"/>
        </a:p>
      </dgm:t>
    </dgm:pt>
    <dgm:pt modelId="{D33EF81A-6A52-4777-9D00-32C5EDB2E44E}" type="sibTrans" cxnId="{2EB9F187-7FA1-461C-98FE-B42D0FCF11F0}">
      <dgm:prSet/>
      <dgm:spPr/>
      <dgm:t>
        <a:bodyPr/>
        <a:lstStyle/>
        <a:p>
          <a:endParaRPr lang="en-US"/>
        </a:p>
      </dgm:t>
    </dgm:pt>
    <dgm:pt modelId="{30C11951-BC2A-4AC1-90E0-E1F771A291DD}" type="pres">
      <dgm:prSet presAssocID="{4DBDF3CA-C51C-4F00-806F-71E5D08668BF}" presName="compositeShape" presStyleCnt="0">
        <dgm:presLayoutVars>
          <dgm:chMax val="7"/>
          <dgm:dir/>
          <dgm:resizeHandles val="exact"/>
        </dgm:presLayoutVars>
      </dgm:prSet>
      <dgm:spPr/>
    </dgm:pt>
    <dgm:pt modelId="{1999CC29-2962-4314-8BF4-12973BF103A0}" type="pres">
      <dgm:prSet presAssocID="{FB2055C3-8F5A-48B7-BAA1-C7524A36D850}" presName="circ1" presStyleLbl="vennNode1" presStyleIdx="0" presStyleCnt="3"/>
      <dgm:spPr/>
    </dgm:pt>
    <dgm:pt modelId="{2E7C3E3C-6B68-4F45-9036-55CFDF40BF53}" type="pres">
      <dgm:prSet presAssocID="{FB2055C3-8F5A-48B7-BAA1-C7524A36D85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BC70DC9-D59B-4722-A03A-F61FB0C4EDB1}" type="pres">
      <dgm:prSet presAssocID="{55461122-C93F-4598-B3AF-739AFBCD9870}" presName="circ2" presStyleLbl="vennNode1" presStyleIdx="1" presStyleCnt="3"/>
      <dgm:spPr/>
    </dgm:pt>
    <dgm:pt modelId="{478E94C0-3D1C-432C-ABF3-D52A97EDAA4F}" type="pres">
      <dgm:prSet presAssocID="{55461122-C93F-4598-B3AF-739AFBCD987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DBC0C73-3D44-47B9-93F7-4C822DA0D175}" type="pres">
      <dgm:prSet presAssocID="{E50672E3-60C4-4AA3-9C65-7262298C568D}" presName="circ3" presStyleLbl="vennNode1" presStyleIdx="2" presStyleCnt="3"/>
      <dgm:spPr/>
    </dgm:pt>
    <dgm:pt modelId="{B6D9BFAA-9236-46F3-A467-72F1427A21B0}" type="pres">
      <dgm:prSet presAssocID="{E50672E3-60C4-4AA3-9C65-7262298C568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6BCCAC1A-4517-4ED3-AA8C-F386E0E3AB69}" type="presOf" srcId="{55461122-C93F-4598-B3AF-739AFBCD9870}" destId="{478E94C0-3D1C-432C-ABF3-D52A97EDAA4F}" srcOrd="1" destOrd="0" presId="urn:microsoft.com/office/officeart/2005/8/layout/venn1"/>
    <dgm:cxn modelId="{6F555636-A494-4586-803B-BEE34E8444CC}" type="presOf" srcId="{FB2055C3-8F5A-48B7-BAA1-C7524A36D850}" destId="{1999CC29-2962-4314-8BF4-12973BF103A0}" srcOrd="0" destOrd="0" presId="urn:microsoft.com/office/officeart/2005/8/layout/venn1"/>
    <dgm:cxn modelId="{B7B2A55C-1E60-40E2-8961-078B3DC74F0A}" type="presOf" srcId="{E50672E3-60C4-4AA3-9C65-7262298C568D}" destId="{FDBC0C73-3D44-47B9-93F7-4C822DA0D175}" srcOrd="0" destOrd="0" presId="urn:microsoft.com/office/officeart/2005/8/layout/venn1"/>
    <dgm:cxn modelId="{53BE3341-D8A6-4842-B3DD-DFDDD2FD5140}" type="presOf" srcId="{4DBDF3CA-C51C-4F00-806F-71E5D08668BF}" destId="{30C11951-BC2A-4AC1-90E0-E1F771A291DD}" srcOrd="0" destOrd="0" presId="urn:microsoft.com/office/officeart/2005/8/layout/venn1"/>
    <dgm:cxn modelId="{2EB9F187-7FA1-461C-98FE-B42D0FCF11F0}" srcId="{4DBDF3CA-C51C-4F00-806F-71E5D08668BF}" destId="{E50672E3-60C4-4AA3-9C65-7262298C568D}" srcOrd="2" destOrd="0" parTransId="{78E6651D-76A4-4364-BEAB-660F7C75F769}" sibTransId="{D33EF81A-6A52-4777-9D00-32C5EDB2E44E}"/>
    <dgm:cxn modelId="{6AF15499-8442-4EE7-8E2E-00763B6E7CF4}" type="presOf" srcId="{55461122-C93F-4598-B3AF-739AFBCD9870}" destId="{BBC70DC9-D59B-4722-A03A-F61FB0C4EDB1}" srcOrd="0" destOrd="0" presId="urn:microsoft.com/office/officeart/2005/8/layout/venn1"/>
    <dgm:cxn modelId="{8FDAB5B6-0DE2-4C4C-8195-8C00E2BDB54C}" srcId="{4DBDF3CA-C51C-4F00-806F-71E5D08668BF}" destId="{55461122-C93F-4598-B3AF-739AFBCD9870}" srcOrd="1" destOrd="0" parTransId="{EE01773E-4BE4-4595-A043-AC50B675A982}" sibTransId="{FC214EBB-B4EC-4CD7-8398-B889B8FAD7F5}"/>
    <dgm:cxn modelId="{EB8872DC-75CC-4AEE-87A2-73C587A9A7E1}" type="presOf" srcId="{E50672E3-60C4-4AA3-9C65-7262298C568D}" destId="{B6D9BFAA-9236-46F3-A467-72F1427A21B0}" srcOrd="1" destOrd="0" presId="urn:microsoft.com/office/officeart/2005/8/layout/venn1"/>
    <dgm:cxn modelId="{1F36B7E1-95C3-459D-90AA-7C371A817E95}" srcId="{4DBDF3CA-C51C-4F00-806F-71E5D08668BF}" destId="{FB2055C3-8F5A-48B7-BAA1-C7524A36D850}" srcOrd="0" destOrd="0" parTransId="{C843F527-262F-496B-BAAA-3F990E69891D}" sibTransId="{F9128426-2D79-4E50-B2A1-DFD6D779FCB0}"/>
    <dgm:cxn modelId="{F87CE5FF-5F2A-4A73-BBF6-72BF94504A00}" type="presOf" srcId="{FB2055C3-8F5A-48B7-BAA1-C7524A36D850}" destId="{2E7C3E3C-6B68-4F45-9036-55CFDF40BF53}" srcOrd="1" destOrd="0" presId="urn:microsoft.com/office/officeart/2005/8/layout/venn1"/>
    <dgm:cxn modelId="{6E8A43EC-635F-4FC1-B497-D40638C8FF41}" type="presParOf" srcId="{30C11951-BC2A-4AC1-90E0-E1F771A291DD}" destId="{1999CC29-2962-4314-8BF4-12973BF103A0}" srcOrd="0" destOrd="0" presId="urn:microsoft.com/office/officeart/2005/8/layout/venn1"/>
    <dgm:cxn modelId="{FB7D28B6-0B0E-4833-8BD6-0FCD61AF6E8F}" type="presParOf" srcId="{30C11951-BC2A-4AC1-90E0-E1F771A291DD}" destId="{2E7C3E3C-6B68-4F45-9036-55CFDF40BF53}" srcOrd="1" destOrd="0" presId="urn:microsoft.com/office/officeart/2005/8/layout/venn1"/>
    <dgm:cxn modelId="{73CA2477-76B1-4CCD-9548-81DC5F4C8EC7}" type="presParOf" srcId="{30C11951-BC2A-4AC1-90E0-E1F771A291DD}" destId="{BBC70DC9-D59B-4722-A03A-F61FB0C4EDB1}" srcOrd="2" destOrd="0" presId="urn:microsoft.com/office/officeart/2005/8/layout/venn1"/>
    <dgm:cxn modelId="{3FF65190-1098-430B-B299-FE5211AEB74B}" type="presParOf" srcId="{30C11951-BC2A-4AC1-90E0-E1F771A291DD}" destId="{478E94C0-3D1C-432C-ABF3-D52A97EDAA4F}" srcOrd="3" destOrd="0" presId="urn:microsoft.com/office/officeart/2005/8/layout/venn1"/>
    <dgm:cxn modelId="{17967F67-5019-4CFE-B4BD-72602798DD21}" type="presParOf" srcId="{30C11951-BC2A-4AC1-90E0-E1F771A291DD}" destId="{FDBC0C73-3D44-47B9-93F7-4C822DA0D175}" srcOrd="4" destOrd="0" presId="urn:microsoft.com/office/officeart/2005/8/layout/venn1"/>
    <dgm:cxn modelId="{49E9F16B-DD4D-4FF4-912B-F36DB0AFE2FE}" type="presParOf" srcId="{30C11951-BC2A-4AC1-90E0-E1F771A291DD}" destId="{B6D9BFAA-9236-46F3-A467-72F1427A21B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99CC29-2962-4314-8BF4-12973BF103A0}">
      <dsp:nvSpPr>
        <dsp:cNvPr id="0" name=""/>
        <dsp:cNvSpPr/>
      </dsp:nvSpPr>
      <dsp:spPr>
        <a:xfrm>
          <a:off x="2438082" y="50284"/>
          <a:ext cx="2413635" cy="2413635"/>
        </a:xfrm>
        <a:prstGeom prst="ellipse">
          <a:avLst/>
        </a:prstGeom>
        <a:solidFill>
          <a:schemeClr val="accent1">
            <a:alpha val="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>
                  <a:lumMod val="65000"/>
                  <a:lumOff val="35000"/>
                </a:schemeClr>
              </a:solidFill>
              <a:latin typeface="Sherman Sans Book" pitchFamily="50" charset="0"/>
              <a:ea typeface="Sherman Sans Book" pitchFamily="50" charset="0"/>
            </a:rPr>
            <a:t>C</a:t>
          </a:r>
          <a:r>
            <a:rPr lang="en-US" sz="2400" kern="1200" dirty="0">
              <a:solidFill>
                <a:schemeClr val="tx1">
                  <a:lumMod val="65000"/>
                  <a:lumOff val="35000"/>
                </a:schemeClr>
              </a:solidFill>
              <a:latin typeface="Sherman Sans Book" pitchFamily="50" charset="0"/>
              <a:ea typeface="Sherman Sans Book" pitchFamily="50" charset="0"/>
            </a:rPr>
            <a:t>onsistency</a:t>
          </a:r>
        </a:p>
      </dsp:txBody>
      <dsp:txXfrm>
        <a:off x="2759900" y="472670"/>
        <a:ext cx="1769999" cy="1086135"/>
      </dsp:txXfrm>
    </dsp:sp>
    <dsp:sp modelId="{BBC70DC9-D59B-4722-A03A-F61FB0C4EDB1}">
      <dsp:nvSpPr>
        <dsp:cNvPr id="0" name=""/>
        <dsp:cNvSpPr/>
      </dsp:nvSpPr>
      <dsp:spPr>
        <a:xfrm>
          <a:off x="3309002" y="1558805"/>
          <a:ext cx="2413635" cy="2413635"/>
        </a:xfrm>
        <a:prstGeom prst="ellipse">
          <a:avLst/>
        </a:prstGeom>
        <a:solidFill>
          <a:schemeClr val="accent1">
            <a:lumMod val="60000"/>
            <a:lumOff val="40000"/>
            <a:alpha val="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>
                  <a:lumMod val="65000"/>
                  <a:lumOff val="35000"/>
                </a:schemeClr>
              </a:solidFill>
              <a:latin typeface="Sherman Sans Book" pitchFamily="50" charset="0"/>
              <a:ea typeface="Sherman Sans Book" pitchFamily="50" charset="0"/>
            </a:rPr>
            <a:t>P</a:t>
          </a:r>
          <a:r>
            <a:rPr lang="en-US" sz="2400" kern="1200" dirty="0">
              <a:solidFill>
                <a:schemeClr val="tx1">
                  <a:lumMod val="65000"/>
                  <a:lumOff val="35000"/>
                </a:schemeClr>
              </a:solidFill>
              <a:latin typeface="Sherman Sans Book" pitchFamily="50" charset="0"/>
              <a:ea typeface="Sherman Sans Book" pitchFamily="50" charset="0"/>
            </a:rPr>
            <a:t>artition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>
                  <a:lumMod val="65000"/>
                  <a:lumOff val="35000"/>
                </a:schemeClr>
              </a:solidFill>
              <a:latin typeface="Sherman Sans Book" pitchFamily="50" charset="0"/>
              <a:ea typeface="Sherman Sans Book" pitchFamily="50" charset="0"/>
            </a:rPr>
            <a:t>tolerance</a:t>
          </a:r>
        </a:p>
      </dsp:txBody>
      <dsp:txXfrm>
        <a:off x="4047172" y="2182328"/>
        <a:ext cx="1448181" cy="1327499"/>
      </dsp:txXfrm>
    </dsp:sp>
    <dsp:sp modelId="{FDBC0C73-3D44-47B9-93F7-4C822DA0D175}">
      <dsp:nvSpPr>
        <dsp:cNvPr id="0" name=""/>
        <dsp:cNvSpPr/>
      </dsp:nvSpPr>
      <dsp:spPr>
        <a:xfrm>
          <a:off x="1567162" y="1558805"/>
          <a:ext cx="2413635" cy="2413635"/>
        </a:xfrm>
        <a:prstGeom prst="ellipse">
          <a:avLst/>
        </a:prstGeom>
        <a:solidFill>
          <a:schemeClr val="accent2">
            <a:alpha val="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>
                  <a:lumMod val="65000"/>
                  <a:lumOff val="35000"/>
                </a:schemeClr>
              </a:solidFill>
              <a:latin typeface="Sherman Sans Book" pitchFamily="50" charset="0"/>
              <a:ea typeface="Sherman Sans Book" pitchFamily="50" charset="0"/>
            </a:rPr>
            <a:t>A</a:t>
          </a:r>
          <a:r>
            <a:rPr lang="en-US" sz="2400" kern="1200" dirty="0">
              <a:solidFill>
                <a:schemeClr val="tx1">
                  <a:lumMod val="65000"/>
                  <a:lumOff val="35000"/>
                </a:schemeClr>
              </a:solidFill>
              <a:latin typeface="Sherman Sans Book" pitchFamily="50" charset="0"/>
              <a:ea typeface="Sherman Sans Book" pitchFamily="50" charset="0"/>
            </a:rPr>
            <a:t>vailability</a:t>
          </a:r>
        </a:p>
      </dsp:txBody>
      <dsp:txXfrm>
        <a:off x="1794446" y="2182328"/>
        <a:ext cx="1448181" cy="1327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B8214-0E7E-4EFC-9E1C-25F6159D4170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2F830-31CF-4898-9DC8-86941997C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34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students 1-2 minutes for each question. Its important to provide them  with the opportunity to answer the questions based on the reading, labs, and assigned homework.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2F830-31CF-4898-9DC8-86941997CB8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02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D14DE-E488-4898-9DAD-6800464C872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660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D14DE-E488-4898-9DAD-6800464C872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21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ALWAYS CONSULT THE SYLLABUS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2F830-31CF-4898-9DC8-86941997CB8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53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5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67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0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09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7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0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457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8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05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7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6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C65AB-5746-43EA-A59E-648FB11CA309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228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2" descr="http://www.glasbergen.com/wp-content/gallery/global/global6.gif">
            <a:extLst>
              <a:ext uri="{FF2B5EF4-FFF2-40B4-BE49-F238E27FC236}">
                <a16:creationId xmlns:a16="http://schemas.microsoft.com/office/drawing/2014/main" id="{A9BC627B-E721-452A-932F-9FD4D95998A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7865" y="961812"/>
            <a:ext cx="6689668" cy="493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464B7A8-7B93-4A00-8368-BA592CA60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IST346: Data and Database Management,</a:t>
            </a:r>
            <a:b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Backupa</a:t>
            </a:r>
            <a:endParaRPr lang="en-US" sz="2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46790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Strategy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  <a:p>
            <a:pPr lvl="1"/>
            <a:r>
              <a:rPr lang="en-US" dirty="0"/>
              <a:t>Full 1</a:t>
            </a:r>
            <a:r>
              <a:rPr lang="en-US" baseline="30000" dirty="0"/>
              <a:t>st</a:t>
            </a:r>
            <a:r>
              <a:rPr lang="en-US" dirty="0"/>
              <a:t> Day of each month</a:t>
            </a:r>
          </a:p>
          <a:p>
            <a:pPr lvl="1"/>
            <a:r>
              <a:rPr lang="en-US" dirty="0"/>
              <a:t>Differential each remaining day of the month.</a:t>
            </a:r>
          </a:p>
          <a:p>
            <a:pPr lvl="1"/>
            <a:r>
              <a:rPr lang="en-US" dirty="0"/>
              <a:t>Media on 1</a:t>
            </a:r>
            <a:r>
              <a:rPr lang="en-US" baseline="30000" dirty="0"/>
              <a:t>st</a:t>
            </a:r>
            <a:r>
              <a:rPr lang="en-US" dirty="0"/>
              <a:t> day of the month not reused.</a:t>
            </a:r>
          </a:p>
          <a:p>
            <a:r>
              <a:rPr lang="en-US" dirty="0"/>
              <a:t>Can this strategy Restore</a:t>
            </a:r>
          </a:p>
          <a:p>
            <a:pPr lvl="1"/>
            <a:r>
              <a:rPr lang="en-US" dirty="0"/>
              <a:t>A file from 25 days ago?</a:t>
            </a:r>
          </a:p>
          <a:p>
            <a:pPr lvl="1"/>
            <a:r>
              <a:rPr lang="en-US" dirty="0"/>
              <a:t>A file from 60 days ago?</a:t>
            </a:r>
          </a:p>
          <a:p>
            <a:pPr lvl="1"/>
            <a:r>
              <a:rPr lang="en-US" dirty="0"/>
              <a:t>A file from 1 year ago that was around for 2 months.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979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6">
            <a:extLst>
              <a:ext uri="{FF2B5EF4-FFF2-40B4-BE49-F238E27FC236}">
                <a16:creationId xmlns:a16="http://schemas.microsoft.com/office/drawing/2014/main" id="{1AC97B56-0A17-4E09-BF93-240A658CD4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7" name="Rectangle 9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8C2470-B33F-489C-85D3-DB9DBD5FD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Your To-Do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8F36-24BA-4093-B476-DCD76C103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rgbClr val="1B1B1B"/>
                </a:solidFill>
                <a:latin typeface="+mn-lt"/>
                <a:ea typeface="+mn-ea"/>
                <a:cs typeface="+mn-cs"/>
              </a:rPr>
              <a:t>What to work on for next class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07E67E-7394-4606-A6DF-DA68FC43D951}"/>
              </a:ext>
            </a:extLst>
          </p:cNvPr>
          <p:cNvSpPr/>
          <p:nvPr/>
        </p:nvSpPr>
        <p:spPr>
          <a:xfrm>
            <a:off x="9619345" y="4521269"/>
            <a:ext cx="2115455" cy="18865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07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72E24B-250D-407C-98D9-47C79A7DB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Exit Ticket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850F7-2047-4E01-BD80-512565CB5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rgbClr val="1B1B1B"/>
                </a:solidFill>
                <a:latin typeface="+mn-lt"/>
                <a:ea typeface="+mn-ea"/>
                <a:cs typeface="+mn-cs"/>
              </a:rPr>
              <a:t>Share one thing you learned today that you didn’t know before class!</a:t>
            </a:r>
          </a:p>
        </p:txBody>
      </p:sp>
      <p:pic>
        <p:nvPicPr>
          <p:cNvPr id="7" name="Graphic 6" descr="Thought bubble">
            <a:extLst>
              <a:ext uri="{FF2B5EF4-FFF2-40B4-BE49-F238E27FC236}">
                <a16:creationId xmlns:a16="http://schemas.microsoft.com/office/drawing/2014/main" id="{D4765563-368F-4728-A7C9-87996B31B1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008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6">
            <a:extLst>
              <a:ext uri="{FF2B5EF4-FFF2-40B4-BE49-F238E27FC236}">
                <a16:creationId xmlns:a16="http://schemas.microsoft.com/office/drawing/2014/main" id="{ACAAF5D7-299C-47E0-BF58-5B55CABE4E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7" name="Rectangle 9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609B61-82D2-41BE-878C-5AA5CB99D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3E040-28CB-4E2D-87FE-76D4CD5AA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2400" kern="1200" dirty="0">
              <a:solidFill>
                <a:srgbClr val="1B1B1B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7482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CC18DA7E-9FB8-4C9B-A87D-898E8D6893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2619" y="365125"/>
            <a:ext cx="1119981" cy="11199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181E45-C23A-4FDF-9335-310AC4537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61BE5-48BE-423F-986A-2C585BFE6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Discussion</a:t>
            </a:r>
          </a:p>
          <a:p>
            <a:r>
              <a:rPr lang="en-US" dirty="0"/>
              <a:t>Content</a:t>
            </a:r>
          </a:p>
          <a:p>
            <a:pPr lvl="1"/>
            <a:r>
              <a:rPr lang="en-US" dirty="0"/>
              <a:t>Databases</a:t>
            </a:r>
          </a:p>
          <a:p>
            <a:pPr lvl="1"/>
            <a:r>
              <a:rPr lang="en-US" dirty="0"/>
              <a:t>CAP Theorem</a:t>
            </a:r>
          </a:p>
          <a:p>
            <a:pPr lvl="1"/>
            <a:r>
              <a:rPr lang="en-US" dirty="0"/>
              <a:t>Backups</a:t>
            </a:r>
          </a:p>
          <a:p>
            <a:r>
              <a:rPr lang="en-US" dirty="0"/>
              <a:t>Wrap-Up</a:t>
            </a:r>
          </a:p>
        </p:txBody>
      </p:sp>
    </p:spTree>
    <p:extLst>
      <p:ext uri="{BB962C8B-B14F-4D97-AF65-F5344CB8AC3E}">
        <p14:creationId xmlns:p14="http://schemas.microsoft.com/office/powerpoint/2010/main" val="2890802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E49FAD-5FE2-405D-B69A-08F3F9D69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Discussion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8D228-254D-4BFA-ADE9-CEE3CA6F7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What are the 5 types of databases?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is the CAP Theorem?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is Polyglot Persistence?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is eventual consistency?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Explain the 3-2-1 data management strategy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Why are off site backups important?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Of Differential or Incremental, which offers a quicker recovery time and why?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285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Lab Debrief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Lab 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2015" y="5349875"/>
            <a:ext cx="1727969" cy="138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027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CBE95-A833-4852-95C5-4BE52D286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 Tolerance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F4E48-784B-48F8-BA92-3E2D5FB28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your data are distributed across these 4 servers and one of these servers becomes unavailable:</a:t>
            </a:r>
          </a:p>
          <a:p>
            <a:r>
              <a:rPr lang="en-US" dirty="0"/>
              <a:t>In the system available to read/write?</a:t>
            </a:r>
          </a:p>
          <a:p>
            <a:r>
              <a:rPr lang="en-US" dirty="0"/>
              <a:t>Is the data you read consistent?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29D056C-0560-44E0-A031-24A413CA98A8}"/>
              </a:ext>
            </a:extLst>
          </p:cNvPr>
          <p:cNvGrpSpPr/>
          <p:nvPr/>
        </p:nvGrpSpPr>
        <p:grpSpPr>
          <a:xfrm>
            <a:off x="7719510" y="4808677"/>
            <a:ext cx="3100385" cy="795046"/>
            <a:chOff x="4823631" y="4652472"/>
            <a:chExt cx="3100385" cy="79504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CBC2135-6EF3-4AE0-B77A-AA1B26787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3631" y="4747538"/>
              <a:ext cx="490806" cy="699980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61ECDC4-C685-4145-9619-6404614B35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2482" y="4747538"/>
              <a:ext cx="490806" cy="699980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FBC4451-DBEB-4B30-9FC6-0DBFB329FF7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2846" y="4703583"/>
              <a:ext cx="490806" cy="69998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1F9CBCF2-F593-464E-BB78-67BDAD8B7E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33210" y="4652472"/>
              <a:ext cx="490806" cy="699980"/>
            </a:xfrm>
            <a:prstGeom prst="rect">
              <a:avLst/>
            </a:prstGeom>
          </p:spPr>
        </p:pic>
        <p:sp>
          <p:nvSpPr>
            <p:cNvPr id="9" name="Cross 8">
              <a:extLst>
                <a:ext uri="{FF2B5EF4-FFF2-40B4-BE49-F238E27FC236}">
                  <a16:creationId xmlns:a16="http://schemas.microsoft.com/office/drawing/2014/main" id="{F0FB4C72-7A63-462A-873C-C07783B43AE8}"/>
                </a:ext>
              </a:extLst>
            </p:cNvPr>
            <p:cNvSpPr/>
            <p:nvPr/>
          </p:nvSpPr>
          <p:spPr>
            <a:xfrm>
              <a:off x="5386001" y="4992505"/>
              <a:ext cx="231962" cy="230639"/>
            </a:xfrm>
            <a:prstGeom prst="plus">
              <a:avLst>
                <a:gd name="adj" fmla="val 3899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0" name="Cross 9">
              <a:extLst>
                <a:ext uri="{FF2B5EF4-FFF2-40B4-BE49-F238E27FC236}">
                  <a16:creationId xmlns:a16="http://schemas.microsoft.com/office/drawing/2014/main" id="{F78701ED-E7D0-4257-B143-C6C163C5706A}"/>
                </a:ext>
              </a:extLst>
            </p:cNvPr>
            <p:cNvSpPr/>
            <p:nvPr/>
          </p:nvSpPr>
          <p:spPr>
            <a:xfrm>
              <a:off x="6297806" y="4979236"/>
              <a:ext cx="231962" cy="230639"/>
            </a:xfrm>
            <a:prstGeom prst="plus">
              <a:avLst>
                <a:gd name="adj" fmla="val 3899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1" name="Cross 10">
              <a:extLst>
                <a:ext uri="{FF2B5EF4-FFF2-40B4-BE49-F238E27FC236}">
                  <a16:creationId xmlns:a16="http://schemas.microsoft.com/office/drawing/2014/main" id="{0EC8B9F4-37C3-467E-B4EB-24B418C1E16D}"/>
                </a:ext>
              </a:extLst>
            </p:cNvPr>
            <p:cNvSpPr/>
            <p:nvPr/>
          </p:nvSpPr>
          <p:spPr>
            <a:xfrm>
              <a:off x="7132450" y="4937606"/>
              <a:ext cx="231962" cy="230639"/>
            </a:xfrm>
            <a:prstGeom prst="plus">
              <a:avLst>
                <a:gd name="adj" fmla="val 3899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</p:grpSp>
    </p:spTree>
    <p:extLst>
      <p:ext uri="{BB962C8B-B14F-4D97-AF65-F5344CB8AC3E}">
        <p14:creationId xmlns:p14="http://schemas.microsoft.com/office/powerpoint/2010/main" val="3218466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458A1-8B3B-40B9-9848-D9488971C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Systems and CAP</a:t>
            </a:r>
            <a:endParaRPr lang="en-IN" dirty="0"/>
          </a:p>
        </p:txBody>
      </p:sp>
      <p:graphicFrame>
        <p:nvGraphicFramePr>
          <p:cNvPr id="13" name="Content Placeholder 9">
            <a:extLst>
              <a:ext uri="{FF2B5EF4-FFF2-40B4-BE49-F238E27FC236}">
                <a16:creationId xmlns:a16="http://schemas.microsoft.com/office/drawing/2014/main" id="{A5724DB1-0370-44CE-8684-018ED02B2E2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292350" y="2051541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574EE96C-71B4-4D5B-A6F0-1CCF39DB5AC2}"/>
              </a:ext>
            </a:extLst>
          </p:cNvPr>
          <p:cNvSpPr txBox="1"/>
          <p:nvPr/>
        </p:nvSpPr>
        <p:spPr>
          <a:xfrm>
            <a:off x="5774856" y="4167831"/>
            <a:ext cx="405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Sherman Sans Book" pitchFamily="50" charset="0"/>
                <a:ea typeface="Sherman Sans Book" pitchFamily="50" charset="0"/>
              </a:rPr>
              <a:t>X</a:t>
            </a:r>
          </a:p>
        </p:txBody>
      </p:sp>
      <p:sp>
        <p:nvSpPr>
          <p:cNvPr id="15" name="Rounded Rectangular Callout 11">
            <a:extLst>
              <a:ext uri="{FF2B5EF4-FFF2-40B4-BE49-F238E27FC236}">
                <a16:creationId xmlns:a16="http://schemas.microsoft.com/office/drawing/2014/main" id="{BF307987-4261-4635-8C1C-32A1377CFA2F}"/>
              </a:ext>
            </a:extLst>
          </p:cNvPr>
          <p:cNvSpPr/>
          <p:nvPr/>
        </p:nvSpPr>
        <p:spPr>
          <a:xfrm>
            <a:off x="2292097" y="2218947"/>
            <a:ext cx="1461575" cy="447746"/>
          </a:xfrm>
          <a:prstGeom prst="wedgeRoundRectCallout">
            <a:avLst>
              <a:gd name="adj1" fmla="val 145070"/>
              <a:gd name="adj2" fmla="val 314643"/>
              <a:gd name="adj3" fmla="val 16667"/>
            </a:avLst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Sherman Sans Book" pitchFamily="50" charset="0"/>
                <a:ea typeface="Sherman Sans Book" pitchFamily="50" charset="0"/>
              </a:rPr>
              <a:t>Relational</a:t>
            </a:r>
            <a:endParaRPr lang="en-US" sz="1350" b="1" dirty="0">
              <a:solidFill>
                <a:schemeClr val="bg1"/>
              </a:solidFill>
              <a:latin typeface="Sherman Sans Book" pitchFamily="50" charset="0"/>
              <a:ea typeface="Sherman Sans Book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5EB143-4CF1-43C5-9F3B-CF9D6DFAC870}"/>
              </a:ext>
            </a:extLst>
          </p:cNvPr>
          <p:cNvSpPr txBox="1"/>
          <p:nvPr/>
        </p:nvSpPr>
        <p:spPr>
          <a:xfrm>
            <a:off x="5706500" y="4624705"/>
            <a:ext cx="530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Sherman Sans Book" pitchFamily="50" charset="0"/>
                <a:ea typeface="Sherman Sans Book" pitchFamily="50" charset="0"/>
              </a:rPr>
              <a:t>AP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04106DF-59DB-4E0F-B139-5CDE04C27B19}"/>
              </a:ext>
            </a:extLst>
          </p:cNvPr>
          <p:cNvSpPr txBox="1"/>
          <p:nvPr/>
        </p:nvSpPr>
        <p:spPr>
          <a:xfrm>
            <a:off x="5116128" y="3718772"/>
            <a:ext cx="544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Sherman Sans Book" pitchFamily="50" charset="0"/>
                <a:ea typeface="Sherman Sans Book" pitchFamily="50" charset="0"/>
              </a:rPr>
              <a:t>CA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BCFEBC6-2D02-4A69-A355-557C91E0BEEB}"/>
              </a:ext>
            </a:extLst>
          </p:cNvPr>
          <p:cNvSpPr txBox="1"/>
          <p:nvPr/>
        </p:nvSpPr>
        <p:spPr>
          <a:xfrm>
            <a:off x="6236502" y="3710956"/>
            <a:ext cx="502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Sherman Sans Book" pitchFamily="50" charset="0"/>
                <a:ea typeface="Sherman Sans Book" pitchFamily="50" charset="0"/>
              </a:rPr>
              <a:t>CP</a:t>
            </a:r>
          </a:p>
        </p:txBody>
      </p:sp>
      <p:sp>
        <p:nvSpPr>
          <p:cNvPr id="19" name="Rounded Rectangular Callout 15">
            <a:extLst>
              <a:ext uri="{FF2B5EF4-FFF2-40B4-BE49-F238E27FC236}">
                <a16:creationId xmlns:a16="http://schemas.microsoft.com/office/drawing/2014/main" id="{CBA4B8B0-7D5E-43AA-99E6-431AE3D33ACC}"/>
              </a:ext>
            </a:extLst>
          </p:cNvPr>
          <p:cNvSpPr/>
          <p:nvPr/>
        </p:nvSpPr>
        <p:spPr>
          <a:xfrm>
            <a:off x="7905415" y="2139884"/>
            <a:ext cx="1867568" cy="427187"/>
          </a:xfrm>
          <a:prstGeom prst="wedgeRoundRectCallout">
            <a:avLst>
              <a:gd name="adj1" fmla="val -114171"/>
              <a:gd name="adj2" fmla="val 334585"/>
              <a:gd name="adj3" fmla="val 16667"/>
            </a:avLst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Sherman Sans Book" pitchFamily="50" charset="0"/>
                <a:ea typeface="Sherman Sans Book" pitchFamily="50" charset="0"/>
              </a:rPr>
              <a:t>Single-master</a:t>
            </a:r>
            <a:endParaRPr lang="en-US" sz="1350" b="1" dirty="0">
              <a:solidFill>
                <a:schemeClr val="bg1"/>
              </a:solidFill>
              <a:latin typeface="Sherman Sans Book" pitchFamily="50" charset="0"/>
              <a:ea typeface="Sherman Sans Book" pitchFamily="50" charset="0"/>
            </a:endParaRPr>
          </a:p>
        </p:txBody>
      </p:sp>
      <p:sp>
        <p:nvSpPr>
          <p:cNvPr id="20" name="Rounded Rectangular Callout 16">
            <a:extLst>
              <a:ext uri="{FF2B5EF4-FFF2-40B4-BE49-F238E27FC236}">
                <a16:creationId xmlns:a16="http://schemas.microsoft.com/office/drawing/2014/main" id="{0AC8BCDF-7182-47B2-9782-2FC1E52686B9}"/>
              </a:ext>
            </a:extLst>
          </p:cNvPr>
          <p:cNvSpPr/>
          <p:nvPr/>
        </p:nvSpPr>
        <p:spPr>
          <a:xfrm>
            <a:off x="2955758" y="6011149"/>
            <a:ext cx="2454442" cy="447747"/>
          </a:xfrm>
          <a:prstGeom prst="wedgeRoundRectCallout">
            <a:avLst>
              <a:gd name="adj1" fmla="val 67913"/>
              <a:gd name="adj2" fmla="val -276896"/>
              <a:gd name="adj3" fmla="val 16667"/>
            </a:avLst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Sherman Sans Book" pitchFamily="50" charset="0"/>
                <a:ea typeface="Sherman Sans Book" pitchFamily="50" charset="0"/>
              </a:rPr>
              <a:t>Eventual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erman Sans Book" pitchFamily="50" charset="0"/>
                <a:ea typeface="Sherman Sans Book" pitchFamily="50" charset="0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Sherman Sans Book" pitchFamily="50" charset="0"/>
                <a:ea typeface="Sherman Sans Book" pitchFamily="50" charset="0"/>
              </a:rPr>
              <a:t>consistency</a:t>
            </a:r>
          </a:p>
        </p:txBody>
      </p:sp>
    </p:spTree>
    <p:extLst>
      <p:ext uri="{BB962C8B-B14F-4D97-AF65-F5344CB8AC3E}">
        <p14:creationId xmlns:p14="http://schemas.microsoft.com/office/powerpoint/2010/main" val="3927219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Differential vs. Incremental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Differential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/>
              <a:t>Incremental</a:t>
            </a:r>
          </a:p>
        </p:txBody>
      </p:sp>
      <p:pic>
        <p:nvPicPr>
          <p:cNvPr id="12" name="Content Placeholder 8" descr="http://www.cgurnik.com/wp-content/uploads/2010/10/differential.pn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014889"/>
            <a:ext cx="4038600" cy="227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Content Placeholder 12" descr="http://www.cgurnik.com/wp-content/uploads/2010/10/incremental.pn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014889"/>
            <a:ext cx="4038600" cy="227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344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FB3C3C-EBB1-4B82-9794-E31B1025E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245809"/>
            <a:ext cx="9144000" cy="15647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Group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2879E-1AF9-4D8F-B250-23032E7D8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3947050"/>
            <a:ext cx="9144000" cy="57258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Backup Strategies</a:t>
            </a:r>
          </a:p>
        </p:txBody>
      </p:sp>
    </p:spTree>
    <p:extLst>
      <p:ext uri="{BB962C8B-B14F-4D97-AF65-F5344CB8AC3E}">
        <p14:creationId xmlns:p14="http://schemas.microsoft.com/office/powerpoint/2010/main" val="3194866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Strategy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  <a:p>
            <a:pPr lvl="1"/>
            <a:r>
              <a:rPr lang="en-US" dirty="0"/>
              <a:t>Sunday L0</a:t>
            </a:r>
          </a:p>
          <a:p>
            <a:pPr lvl="1"/>
            <a:r>
              <a:rPr lang="en-US" dirty="0"/>
              <a:t>Monday – Saturday L1 (Diff)</a:t>
            </a:r>
          </a:p>
          <a:p>
            <a:pPr lvl="1"/>
            <a:r>
              <a:rPr lang="en-US" dirty="0"/>
              <a:t>Each week, an L0 is saved for a year.</a:t>
            </a:r>
          </a:p>
          <a:p>
            <a:pPr lvl="1"/>
            <a:r>
              <a:rPr lang="en-US" dirty="0"/>
              <a:t>Week 52 is saved as year-end backup (not reused)</a:t>
            </a:r>
          </a:p>
          <a:p>
            <a:r>
              <a:rPr lang="en-US" dirty="0"/>
              <a:t>Can this strategy Restore</a:t>
            </a:r>
          </a:p>
          <a:p>
            <a:pPr lvl="1"/>
            <a:r>
              <a:rPr lang="en-US" dirty="0"/>
              <a:t>A file from 4 days ago?</a:t>
            </a:r>
          </a:p>
          <a:p>
            <a:pPr lvl="1"/>
            <a:r>
              <a:rPr lang="en-US" dirty="0"/>
              <a:t>A file from 5 weeks ago?</a:t>
            </a:r>
          </a:p>
          <a:p>
            <a:pPr lvl="1"/>
            <a:r>
              <a:rPr lang="en-US" dirty="0"/>
              <a:t>A file from Last July, that was deleted in August?</a:t>
            </a:r>
          </a:p>
        </p:txBody>
      </p:sp>
    </p:spTree>
    <p:extLst>
      <p:ext uri="{BB962C8B-B14F-4D97-AF65-F5344CB8AC3E}">
        <p14:creationId xmlns:p14="http://schemas.microsoft.com/office/powerpoint/2010/main" val="3070170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325</Words>
  <Application>Microsoft Office PowerPoint</Application>
  <PresentationFormat>Widescreen</PresentationFormat>
  <Paragraphs>69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Sherman Sans Book</vt:lpstr>
      <vt:lpstr>Office Theme</vt:lpstr>
      <vt:lpstr>IST346: Data and Database Management, Backupa</vt:lpstr>
      <vt:lpstr>Agenda</vt:lpstr>
      <vt:lpstr>Discussion Questions</vt:lpstr>
      <vt:lpstr>Lab Debrief</vt:lpstr>
      <vt:lpstr>Partition Tolerance</vt:lpstr>
      <vt:lpstr>Database Systems and CAP</vt:lpstr>
      <vt:lpstr>Differential vs. Incremental</vt:lpstr>
      <vt:lpstr>Group Activity</vt:lpstr>
      <vt:lpstr>Backup Strategy #1</vt:lpstr>
      <vt:lpstr>Backup Strategy #2</vt:lpstr>
      <vt:lpstr>Your To-Do List</vt:lpstr>
      <vt:lpstr>Exit Ticket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IST346 Information Technology Management &amp; Administration </dc:title>
  <dc:creator>Michael Fudge</dc:creator>
  <cp:lastModifiedBy>Michael Fudge</cp:lastModifiedBy>
  <cp:revision>31</cp:revision>
  <dcterms:created xsi:type="dcterms:W3CDTF">2018-06-15T01:33:02Z</dcterms:created>
  <dcterms:modified xsi:type="dcterms:W3CDTF">2018-10-12T23:47:27Z</dcterms:modified>
</cp:coreProperties>
</file>