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97" r:id="rId2"/>
    <p:sldId id="289" r:id="rId3"/>
    <p:sldId id="258" r:id="rId4"/>
    <p:sldId id="303" r:id="rId5"/>
    <p:sldId id="304" r:id="rId6"/>
    <p:sldId id="305" r:id="rId7"/>
    <p:sldId id="306" r:id="rId8"/>
    <p:sldId id="302" r:id="rId9"/>
    <p:sldId id="291" r:id="rId10"/>
    <p:sldId id="294" r:id="rId11"/>
    <p:sldId id="292" r:id="rId12"/>
    <p:sldId id="30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BB16D09-154B-4F43-9FDE-3E04AE8D56C8}">
          <p14:sldIdLst>
            <p14:sldId id="297"/>
            <p14:sldId id="289"/>
            <p14:sldId id="258"/>
          </p14:sldIdLst>
        </p14:section>
        <p14:section name="Content" id="{2C67B003-B916-43D3-BE5B-B3D36B8F4E1C}">
          <p14:sldIdLst>
            <p14:sldId id="303"/>
            <p14:sldId id="304"/>
            <p14:sldId id="305"/>
            <p14:sldId id="306"/>
            <p14:sldId id="302"/>
            <p14:sldId id="291"/>
            <p14:sldId id="294"/>
          </p14:sldIdLst>
        </p14:section>
        <p14:section name="Wrap-Up" id="{250B09FA-E151-4F0D-B4D4-21A2DA6D2F7E}">
          <p14:sldIdLst>
            <p14:sldId id="292"/>
            <p14:sldId id="30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5" autoAdjust="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8214-0E7E-4EFC-9E1C-25F6159D4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F830-31CF-4898-9DC8-86941997C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1-2 minutes for each question. Its important to provide them  with the opportunity to answer the questions based on the reading, labs, and assigned homework.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CONSULT THE SYLLABUS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F830-31CF-4898-9DC8-86941997CB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65AB-5746-43EA-A59E-648FB11CA30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0645-7F81-4BA8-B50B-A38660F2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http://www.glasbergen.com/wp-content/gallery/global/global6.gif">
            <a:extLst>
              <a:ext uri="{FF2B5EF4-FFF2-40B4-BE49-F238E27FC236}">
                <a16:creationId xmlns:a16="http://schemas.microsoft.com/office/drawing/2014/main" id="{A9BC627B-E721-452A-932F-9FD4D9599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65" y="961812"/>
            <a:ext cx="6689668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4B7A8-7B93-4A00-8368-BA592CA6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IST346: Storage and File Systems</a:t>
            </a:r>
          </a:p>
        </p:txBody>
      </p:sp>
    </p:spTree>
    <p:extLst>
      <p:ext uri="{BB962C8B-B14F-4D97-AF65-F5344CB8AC3E}">
        <p14:creationId xmlns:p14="http://schemas.microsoft.com/office/powerpoint/2010/main" val="74679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5423-B8C3-4626-A265-EF0D3BBC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Details of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4AB2-B5CC-4253-8856-505FB679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Divide into pairs.</a:t>
            </a:r>
          </a:p>
          <a:p>
            <a:r>
              <a:rPr lang="en-US" dirty="0"/>
              <a:t>You have a storage array which has 16 1TB drives in a RAID 10 configuration. The mean time between failure of any drive is 1 Million hours</a:t>
            </a:r>
          </a:p>
          <a:p>
            <a:endParaRPr lang="en-US" sz="3200" dirty="0"/>
          </a:p>
          <a:p>
            <a:r>
              <a:rPr lang="en-US" sz="3200" dirty="0"/>
              <a:t>Calculate the total capacity of the array</a:t>
            </a:r>
          </a:p>
          <a:p>
            <a:r>
              <a:rPr lang="en-US" dirty="0"/>
              <a:t>How many drives can fail before the array is </a:t>
            </a:r>
            <a:r>
              <a:rPr lang="en-US" dirty="0" err="1"/>
              <a:t>unusuable</a:t>
            </a:r>
            <a:r>
              <a:rPr lang="en-US" dirty="0"/>
              <a:t>?</a:t>
            </a:r>
          </a:p>
          <a:p>
            <a:r>
              <a:rPr lang="en-US" sz="3200" dirty="0"/>
              <a:t>What is the MTFB for the array? (When can you expect one drive to fail?)</a:t>
            </a:r>
          </a:p>
        </p:txBody>
      </p:sp>
    </p:spTree>
    <p:extLst>
      <p:ext uri="{BB962C8B-B14F-4D97-AF65-F5344CB8AC3E}">
        <p14:creationId xmlns:p14="http://schemas.microsoft.com/office/powerpoint/2010/main" val="8499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1AC97B56-0A17-4E09-BF93-240A658C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C2470-B33F-489C-85D3-DB9DBD5F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8F36-24BA-4093-B476-DCD76C10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What to work on for next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7E67E-7394-4606-A6DF-DA68FC43D951}"/>
              </a:ext>
            </a:extLst>
          </p:cNvPr>
          <p:cNvSpPr/>
          <p:nvPr/>
        </p:nvSpPr>
        <p:spPr>
          <a:xfrm>
            <a:off x="9619345" y="4521269"/>
            <a:ext cx="2115455" cy="18865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2E24B-250D-407C-98D9-47C79A7D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Exit Ticket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850F7-2047-4E01-BD80-512565CB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1B1B1B"/>
                </a:solidFill>
                <a:latin typeface="+mn-lt"/>
                <a:ea typeface="+mn-ea"/>
                <a:cs typeface="+mn-cs"/>
              </a:rPr>
              <a:t>Share one thing you learned today that you didn’t know before class!</a:t>
            </a: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D4765563-368F-4728-A7C9-87996B31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6">
            <a:extLst>
              <a:ext uri="{FF2B5EF4-FFF2-40B4-BE49-F238E27FC236}">
                <a16:creationId xmlns:a16="http://schemas.microsoft.com/office/drawing/2014/main" id="{ACAAF5D7-299C-47E0-BF58-5B55CABE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9B61-82D2-41BE-878C-5AA5CB99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E040-28CB-4E2D-87FE-76D4CD5A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4843002"/>
            <a:ext cx="5433479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 dirty="0">
              <a:solidFill>
                <a:srgbClr val="1B1B1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8DA7E-9FB8-4C9B-A87D-898E8D689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619" y="365125"/>
            <a:ext cx="1119981" cy="1119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81E45-C23A-4FDF-9335-310AC453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1BE5-48BE-423F-986A-2C585BFE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Disks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File Systems</a:t>
            </a:r>
          </a:p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89080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49FAD-5FE2-405D-B69A-08F3F9D6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D228-254D-4BFA-ADE9-CEE3CA6F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How many Megabytes in a Terabyte?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the difference between a Hard Disk and an SSD?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many levels of redundancy are in RAID5?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Of NAS, SAN and DAS, which technology uses a dedicated proprietary network?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is it that the more disks you include in a storage array the greater the chance of failure?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Which SAN technology uses TCP/IP?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List two Services which allow for the sharing of files over a network?</a:t>
            </a:r>
          </a:p>
        </p:txBody>
      </p:sp>
    </p:spTree>
    <p:extLst>
      <p:ext uri="{BB962C8B-B14F-4D97-AF65-F5344CB8AC3E}">
        <p14:creationId xmlns:p14="http://schemas.microsoft.com/office/powerpoint/2010/main" val="10012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04B5-C279-4029-81BC-C90DD139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Logical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89B7-07A0-44FC-98FD-38168BCD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38A9ED7-71E9-4DFA-8CE1-858BB15C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526" y="1825624"/>
            <a:ext cx="9521073" cy="1603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12EB362-EB19-494C-8CD9-0D2A9533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248" y="4001294"/>
            <a:ext cx="8110552" cy="239745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89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C07C-57FF-42C9-94A2-C5D4EE94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Arrays</a:t>
            </a:r>
          </a:p>
        </p:txBody>
      </p:sp>
      <p:pic>
        <p:nvPicPr>
          <p:cNvPr id="4" name="Picture 2" descr="J:\DCIM\Camera\IMG_20100921_083431.jpg">
            <a:extLst>
              <a:ext uri="{FF2B5EF4-FFF2-40B4-BE49-F238E27FC236}">
                <a16:creationId xmlns:a16="http://schemas.microsoft.com/office/drawing/2014/main" id="{D21B2A68-42EF-47C0-82D5-5E09028850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807" y="1027906"/>
            <a:ext cx="7599993" cy="567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0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64A9-1861-4119-886D-449E2AA6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A9D5-6BFB-417E-B9D2-7C92711D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762000"/>
          </a:xfrm>
        </p:spPr>
        <p:txBody>
          <a:bodyPr/>
          <a:lstStyle/>
          <a:p>
            <a:r>
              <a:rPr lang="en-US" dirty="0"/>
              <a:t>RAID Levels (most common)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905000" y="1295400"/>
          <a:ext cx="801898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1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 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Fault Tolerance?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Mirroring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Parity Striping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Dual Parity Striping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Mirrored Stripe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(Even)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14800"/>
            <a:ext cx="1479232" cy="227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63246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RAID0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725" y="4132385"/>
            <a:ext cx="1456372" cy="224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76525" y="6342185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RAID1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713" y="4146713"/>
            <a:ext cx="2986087" cy="221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45379" y="631256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RAID5</a:t>
            </a:r>
          </a:p>
        </p:txBody>
      </p:sp>
    </p:spTree>
    <p:extLst>
      <p:ext uri="{BB962C8B-B14F-4D97-AF65-F5344CB8AC3E}">
        <p14:creationId xmlns:p14="http://schemas.microsoft.com/office/powerpoint/2010/main" val="354326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E249-A5F1-431D-A944-F156D91B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D10FD-3B28-4A63-A094-83D00033B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169" y="1654592"/>
            <a:ext cx="6385041" cy="48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96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B3C3C-EBB1-4B82-9794-E31B1025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879E-1AF9-4D8F-B250-23032E7D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 Capacity and MTBF</a:t>
            </a:r>
          </a:p>
        </p:txBody>
      </p:sp>
    </p:spTree>
    <p:extLst>
      <p:ext uri="{BB962C8B-B14F-4D97-AF65-F5344CB8AC3E}">
        <p14:creationId xmlns:p14="http://schemas.microsoft.com/office/powerpoint/2010/main" val="319486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305</Words>
  <Application>Microsoft Office PowerPoint</Application>
  <PresentationFormat>Widescreen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IST346: Storage and File Systems</vt:lpstr>
      <vt:lpstr>Agenda</vt:lpstr>
      <vt:lpstr>Discussion Questions</vt:lpstr>
      <vt:lpstr>Partitions and Logical Volumes</vt:lpstr>
      <vt:lpstr>Disk Arrays</vt:lpstr>
      <vt:lpstr>RAID</vt:lpstr>
      <vt:lpstr>RAID Levels (most common)</vt:lpstr>
      <vt:lpstr>Storage Systems</vt:lpstr>
      <vt:lpstr>Group Activity</vt:lpstr>
      <vt:lpstr>Details of Group Activity</vt:lpstr>
      <vt:lpstr>Your To-Do List</vt:lpstr>
      <vt:lpstr>Exit Ticket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IST346 Information Technology Management &amp; Administration </dc:title>
  <dc:creator>Michael Fudge</dc:creator>
  <cp:lastModifiedBy>Michael Fudge</cp:lastModifiedBy>
  <cp:revision>28</cp:revision>
  <dcterms:created xsi:type="dcterms:W3CDTF">2018-06-15T01:33:02Z</dcterms:created>
  <dcterms:modified xsi:type="dcterms:W3CDTF">2018-10-12T22:42:29Z</dcterms:modified>
</cp:coreProperties>
</file>